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60" r:id="rId2"/>
    <p:sldId id="261" r:id="rId3"/>
    <p:sldId id="262" r:id="rId4"/>
    <p:sldId id="263" r:id="rId5"/>
    <p:sldId id="264" r:id="rId6"/>
    <p:sldId id="265" r:id="rId7"/>
    <p:sldId id="267" r:id="rId8"/>
    <p:sldId id="268" r:id="rId9"/>
    <p:sldId id="269" r:id="rId10"/>
    <p:sldId id="270" r:id="rId11"/>
    <p:sldId id="271" r:id="rId12"/>
    <p:sldId id="273" r:id="rId13"/>
    <p:sldId id="272" r:id="rId14"/>
    <p:sldId id="274" r:id="rId15"/>
  </p:sldIdLst>
  <p:sldSz cx="9144000" cy="5143500" type="screen16x9"/>
  <p:notesSz cx="6858000" cy="9144000"/>
  <p:embeddedFontLst>
    <p:embeddedFont>
      <p:font typeface="THE정고딕140" panose="02020603020101020101" pitchFamily="18" charset="-127"/>
      <p:regular r:id="rId17"/>
    </p:embeddedFont>
    <p:embeddedFont>
      <p:font typeface="아리따-돋움4.0(OTF)-Bold" panose="0202060302010102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8CF3A"/>
    <a:srgbClr val="1B3551"/>
    <a:srgbClr val="3B3919"/>
    <a:srgbClr val="2D3222"/>
    <a:srgbClr val="1E2352"/>
    <a:srgbClr val="383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0" autoAdjust="0"/>
    <p:restoredTop sz="86985" autoAdjust="0"/>
  </p:normalViewPr>
  <p:slideViewPr>
    <p:cSldViewPr>
      <p:cViewPr varScale="1">
        <p:scale>
          <a:sx n="117" d="100"/>
          <a:sy n="117" d="100"/>
        </p:scale>
        <p:origin x="96" y="13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jpe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40215-389D-4EFD-98FC-8D632BE219A0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F090C-C392-4741-85B4-5A4258BAAB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627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압축되지 않은 쓰레기들은 부피를 많이 차지하여 쓰레기통의 적재 효율을 낮추는 원인이 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F090C-C392-4741-85B4-5A4258BAABB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97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쓰레기통이 가득 차 있다고 해서 시민들이 쓰레기를 다른 곳에 버리진 않음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쓰레기 수거를 한 시간마다 할 수는 없는 노릇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쓰레기통이 범람하게 되면</a:t>
            </a:r>
            <a:r>
              <a:rPr lang="en-US" altLang="ko-KR" dirty="0"/>
              <a:t> </a:t>
            </a:r>
            <a:r>
              <a:rPr lang="ko-KR" altLang="en-US" dirty="0"/>
              <a:t>위생적인 문제가 발생하고 도시 외관상으로도 불쾌감을 형성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F090C-C392-4741-85B4-5A4258BAABB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95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이러한 문제점을 고양시와 엘지 유플러스가 스마트시티 </a:t>
            </a:r>
            <a:r>
              <a:rPr lang="en-US" altLang="ko-KR" dirty="0"/>
              <a:t>IoT </a:t>
            </a:r>
            <a:r>
              <a:rPr lang="ko-KR" altLang="en-US" dirty="0"/>
              <a:t>사업을 통해서 해결하고 있다</a:t>
            </a:r>
            <a:endParaRPr lang="en-US" altLang="ko-KR" dirty="0"/>
          </a:p>
          <a:p>
            <a:r>
              <a:rPr lang="ko-KR" altLang="en-US" dirty="0"/>
              <a:t>압축 쓰레기</a:t>
            </a:r>
            <a:r>
              <a:rPr lang="en-US" altLang="ko-KR" dirty="0"/>
              <a:t>, </a:t>
            </a:r>
            <a:r>
              <a:rPr lang="ko-KR" altLang="en-US" dirty="0"/>
              <a:t>적재량 관제하여 필요할 때만 수거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F090C-C392-4741-85B4-5A4258BAABB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798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서울교통공사에 따르면 하루 지하철 이용객은 약 </a:t>
            </a:r>
            <a:r>
              <a:rPr lang="en-US" altLang="ko-KR" dirty="0"/>
              <a:t>700</a:t>
            </a:r>
            <a:r>
              <a:rPr lang="ko-KR" altLang="en-US" dirty="0"/>
              <a:t>만 명</a:t>
            </a:r>
            <a:r>
              <a:rPr lang="en-US" altLang="ko-KR" dirty="0"/>
              <a:t>, </a:t>
            </a:r>
            <a:r>
              <a:rPr lang="ko-KR" altLang="en-US" dirty="0"/>
              <a:t>우산도 약 </a:t>
            </a:r>
            <a:r>
              <a:rPr lang="en-US" altLang="ko-KR" dirty="0"/>
              <a:t>700</a:t>
            </a:r>
            <a:r>
              <a:rPr lang="ko-KR" altLang="en-US" dirty="0"/>
              <a:t>만 개가 지하철을 타는 것</a:t>
            </a:r>
            <a:endParaRPr lang="en-US" altLang="ko-KR" dirty="0"/>
          </a:p>
          <a:p>
            <a:r>
              <a:rPr lang="ko-KR" altLang="en-US" dirty="0"/>
              <a:t>공간 협소 문제</a:t>
            </a:r>
            <a:r>
              <a:rPr lang="en-US" altLang="ko-KR" dirty="0"/>
              <a:t>, </a:t>
            </a:r>
            <a:r>
              <a:rPr lang="ko-KR" altLang="en-US" dirty="0"/>
              <a:t>위생 문제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F090C-C392-4741-85B4-5A4258BAABB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67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환경 오염의 주범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F090C-C392-4741-85B4-5A4258BAABB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697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우천 시 우산을 구비하거나 구입해야 하는 번거로움 감소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버스나 지하철 내부 공간 협소 문제 및 위생 문제 해결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우산 비닐 사용 감소로 인한 환경 오염 방지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4</a:t>
            </a:r>
            <a:r>
              <a:rPr lang="ko-KR" altLang="en-US" dirty="0"/>
              <a:t>차 산업 혁명의 화두인 공유 경제에 접근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F090C-C392-4741-85B4-5A4258BAABB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792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 산업 공유 경제</a:t>
            </a:r>
            <a:r>
              <a:rPr lang="en-US" altLang="ko-KR" dirty="0"/>
              <a:t>, </a:t>
            </a:r>
            <a:r>
              <a:rPr lang="ko-KR" altLang="en-US" dirty="0"/>
              <a:t>환경 오염 등에 초점을 맞춤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F090C-C392-4741-85B4-5A4258BAABB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5163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복지를 위해서라면 정부나 기업의 투자는 언제나 필요함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이미 많은 행정기관에서 우산 대여 서비스를 진행했거나 진행하고 있음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우산 손잡이나 천 부분에 광고를 게시하여 인프라 유지비 충당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스마트폰을 이용하여 도난 시 벌점</a:t>
            </a:r>
            <a:r>
              <a:rPr lang="en-US" altLang="ko-KR" dirty="0"/>
              <a:t>, </a:t>
            </a:r>
            <a:r>
              <a:rPr lang="ko-KR" altLang="en-US" dirty="0"/>
              <a:t>벌금 등 대책 강구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혹은 보증금 시스템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F090C-C392-4741-85B4-5A4258BAABB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222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ngryboarder.com/index.php?document_srl=36555625&amp;mid=Fre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hyperlink" Target="http://www.sobilife.com/news/articleView.html?idxno=21363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dien.com/news/articleView.html?idxno=513807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news.sbs.co.kr/news/endPage.do?news_id=N1003643188" TargetMode="External"/><Relationship Id="rId5" Type="http://schemas.openxmlformats.org/officeDocument/2006/relationships/hyperlink" Target="https://news.naver.com/" TargetMode="Externa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news.dreamwiz.com/NEWSAWhpBbTo9sStCcB3TP6t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://www.koenergy.co.kr/news/articleView.html?idxno=10117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mn.kbs.co.kr/mobile/news/view.do?ncd=4062536#kbsnews" TargetMode="Externa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ko.depositphotos.com/119635686/stock-illustration-littering-garbage-around-the-trash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biz.chosun.com/site/data/html_dir/2017/05/17/2017051703646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ostView.nhn?blogId=limjae355&amp;logNo=220532428926&amp;proxyReferer=https%3A%2F%2Fwww.google.com%2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hyperlink" Target="http://heraldk.com/2017/07/08/%EC%9E%A5%EB%A7%88%EC%B2%A0-%EB%B6%88%EC%BE%8C-%EC%9C%A0%EB%B0%9C%EC%9E%90-%EA%B2%80%EC%9D%B4-%EB%90%9C-%EC%9A%B0%EC%82%B0%EC%A7%80%ED%95%98%EC%B2%A0-%EC%8A%B9%EA%B0%9D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448577" y="1811335"/>
            <a:ext cx="4248472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Smart City IoT </a:t>
            </a:r>
            <a:r>
              <a:rPr lang="ko-KR" altLang="en-US" sz="4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사례</a:t>
            </a:r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>
            <a:cxnSpLocks/>
            <a:stCxn id="5" idx="3"/>
          </p:cNvCxnSpPr>
          <p:nvPr/>
        </p:nvCxnSpPr>
        <p:spPr>
          <a:xfrm>
            <a:off x="1803828" y="411509"/>
            <a:ext cx="6944636" cy="1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85782" y="288398"/>
            <a:ext cx="1618046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가천대학교 컴퓨터공학과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E0D18E-DCAF-4292-A6DF-3AA4FD8E866F}"/>
              </a:ext>
            </a:extLst>
          </p:cNvPr>
          <p:cNvSpPr txBox="1"/>
          <p:nvPr/>
        </p:nvSpPr>
        <p:spPr>
          <a:xfrm>
            <a:off x="3491880" y="2862383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201533792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유석환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506BC8-E2D6-4689-8DF0-8F231E95A65F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2828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1584176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문 제 점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E7A26-B7EC-4B0E-A3E7-5F35F90DDF69}"/>
              </a:ext>
            </a:extLst>
          </p:cNvPr>
          <p:cNvSpPr txBox="1"/>
          <p:nvPr/>
        </p:nvSpPr>
        <p:spPr>
          <a:xfrm>
            <a:off x="299036" y="4772340"/>
            <a:ext cx="22268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</a:rPr>
              <a:t>사진 출처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–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우산 비닐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 1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4"/>
              </a:rPr>
              <a:t>우산 비닐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hlinkClick r:id="rId4"/>
              </a:rPr>
              <a:t>2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그림 2" descr="실내, 음식, 앉아있는, 테이블이(가) 표시된 사진&#10;&#10;자동 생성된 설명">
            <a:extLst>
              <a:ext uri="{FF2B5EF4-FFF2-40B4-BE49-F238E27FC236}">
                <a16:creationId xmlns:a16="http://schemas.microsoft.com/office/drawing/2014/main" id="{E38C2E44-B36F-4C2E-BD82-64E14FC41F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995686"/>
            <a:ext cx="3356992" cy="2517744"/>
          </a:xfrm>
          <a:prstGeom prst="rect">
            <a:avLst/>
          </a:prstGeom>
        </p:spPr>
      </p:pic>
      <p:pic>
        <p:nvPicPr>
          <p:cNvPr id="6" name="그림 5" descr="실내, 사람, 개, 옷이(가) 표시된 사진&#10;&#10;자동 생성된 설명">
            <a:extLst>
              <a:ext uri="{FF2B5EF4-FFF2-40B4-BE49-F238E27FC236}">
                <a16:creationId xmlns:a16="http://schemas.microsoft.com/office/drawing/2014/main" id="{110FB87C-42C0-4EDF-9F65-87E56F18C1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141893"/>
            <a:ext cx="3510558" cy="227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543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2520280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솔 루 션 </a:t>
            </a:r>
            <a:r>
              <a:rPr lang="en-US" altLang="ko-KR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&amp; </a:t>
            </a:r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기 술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27771D-EBC5-48E1-AA16-18F76D4DDF2A}"/>
              </a:ext>
            </a:extLst>
          </p:cNvPr>
          <p:cNvSpPr txBox="1"/>
          <p:nvPr/>
        </p:nvSpPr>
        <p:spPr>
          <a:xfrm>
            <a:off x="407960" y="1074511"/>
            <a:ext cx="45005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 </a:t>
            </a:r>
            <a:r>
              <a:rPr lang="ko-KR" altLang="en-US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우산 대여 시설 및 인프라 구축</a:t>
            </a:r>
            <a:endParaRPr lang="en-US" altLang="ko-KR" sz="25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9B7897-F215-4E0C-8F6D-C4B17B2FB099}"/>
              </a:ext>
            </a:extLst>
          </p:cNvPr>
          <p:cNvSpPr txBox="1"/>
          <p:nvPr/>
        </p:nvSpPr>
        <p:spPr>
          <a:xfrm>
            <a:off x="4559367" y="1920059"/>
            <a:ext cx="40666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1.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관제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센터에서 기상 및 교통 상황을 고려하여 수요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/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공급량 조절</a:t>
            </a:r>
            <a:endParaRPr lang="en-US" altLang="ko-KR" sz="20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577D12-5702-4E7B-B5E8-D766606CA690}"/>
              </a:ext>
            </a:extLst>
          </p:cNvPr>
          <p:cNvSpPr txBox="1"/>
          <p:nvPr/>
        </p:nvSpPr>
        <p:spPr>
          <a:xfrm>
            <a:off x="4539448" y="2764587"/>
            <a:ext cx="42124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2.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적외선으로 적재량 감지하여 우산이 부족할 경우 관제 센터에 알림</a:t>
            </a:r>
            <a:endParaRPr lang="en-US" altLang="ko-KR" sz="20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B5A618-FAC3-4402-94D7-630F20C76990}"/>
              </a:ext>
            </a:extLst>
          </p:cNvPr>
          <p:cNvSpPr txBox="1"/>
          <p:nvPr/>
        </p:nvSpPr>
        <p:spPr>
          <a:xfrm>
            <a:off x="4572000" y="3592056"/>
            <a:ext cx="37557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3.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스마트폰 앱을 이용하여 원활하게 대여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/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반납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(NFC, RFID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등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)</a:t>
            </a:r>
            <a:endParaRPr lang="en-US" altLang="ko-KR" sz="14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739484-7E8B-46B6-BF80-26D654790753}"/>
              </a:ext>
            </a:extLst>
          </p:cNvPr>
          <p:cNvSpPr txBox="1"/>
          <p:nvPr/>
        </p:nvSpPr>
        <p:spPr>
          <a:xfrm>
            <a:off x="299036" y="4772340"/>
            <a:ext cx="11224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</a:rPr>
              <a:t>사진 출처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–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우산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그림 3" descr="우산, 실내, 액세서리, 테이블이(가) 표시된 사진&#10;&#10;자동 생성된 설명">
            <a:extLst>
              <a:ext uri="{FF2B5EF4-FFF2-40B4-BE49-F238E27FC236}">
                <a16:creationId xmlns:a16="http://schemas.microsoft.com/office/drawing/2014/main" id="{AD9762F6-6323-4D32-BD45-4919A37551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18" y="1715506"/>
            <a:ext cx="365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7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1584176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구 성 도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22F4F91-376C-4D60-B50C-CB11AFA363E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860253"/>
            <a:ext cx="5909979" cy="3871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2343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2664296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한 계 점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AF80F0-005B-4558-BDE3-E81CE54E7279}"/>
              </a:ext>
            </a:extLst>
          </p:cNvPr>
          <p:cNvSpPr txBox="1"/>
          <p:nvPr/>
        </p:nvSpPr>
        <p:spPr>
          <a:xfrm>
            <a:off x="395536" y="1131590"/>
            <a:ext cx="7690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 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1.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인프라 구축과 수백만 개의 우산 구비</a:t>
            </a:r>
            <a:endParaRPr lang="en-US" altLang="ko-KR" sz="20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  <a:p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2.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낮은 회수율</a:t>
            </a:r>
            <a:endParaRPr lang="en-US" altLang="ko-KR" sz="20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  <a:p>
            <a:endParaRPr lang="en-US" altLang="ko-KR" sz="20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1F54D7F3-1171-468F-9FF9-45DC42BA5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499742"/>
            <a:ext cx="3944884" cy="76436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A61A08A-0A5B-4E11-B0DE-1338BEDE6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387215"/>
            <a:ext cx="4083076" cy="7643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7CF6907-2A8A-4B1D-A761-D10330D87CE5}"/>
              </a:ext>
            </a:extLst>
          </p:cNvPr>
          <p:cNvSpPr txBox="1"/>
          <p:nvPr/>
        </p:nvSpPr>
        <p:spPr>
          <a:xfrm>
            <a:off x="299036" y="4772340"/>
            <a:ext cx="20521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</a:rPr>
              <a:t>사진 출처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–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5"/>
              </a:rPr>
              <a:t>네이버 뉴스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hlinkClick r:id="rId6"/>
              </a:rPr>
              <a:t>SBS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6"/>
              </a:rPr>
              <a:t> 뉴스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637B9D4-9195-499E-8DA2-D9F165109387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43"/>
          <a:stretch/>
        </p:blipFill>
        <p:spPr>
          <a:xfrm>
            <a:off x="5508104" y="2283718"/>
            <a:ext cx="2664296" cy="193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950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447764" y="2156251"/>
            <a:ext cx="4248472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감사합니다</a:t>
            </a:r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>
            <a:cxnSpLocks/>
            <a:stCxn id="5" idx="3"/>
          </p:cNvCxnSpPr>
          <p:nvPr/>
        </p:nvCxnSpPr>
        <p:spPr>
          <a:xfrm>
            <a:off x="1803828" y="411509"/>
            <a:ext cx="6944636" cy="1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85782" y="288398"/>
            <a:ext cx="1618046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가천대학교 컴퓨터공학과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506BC8-E2D6-4689-8DF0-8F231E95A65F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6039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1152128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목  차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3E0D18E-DCAF-4292-A6DF-3AA4FD8E866F}"/>
              </a:ext>
            </a:extLst>
          </p:cNvPr>
          <p:cNvSpPr txBox="1"/>
          <p:nvPr/>
        </p:nvSpPr>
        <p:spPr>
          <a:xfrm>
            <a:off x="395536" y="1131590"/>
            <a:ext cx="6264696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 </a:t>
            </a:r>
            <a:r>
              <a:rPr lang="en-US" altLang="ko-KR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1  </a:t>
            </a:r>
            <a:r>
              <a:rPr lang="en-US" altLang="ko-KR" sz="9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 </a:t>
            </a:r>
            <a:r>
              <a:rPr lang="ko-KR" altLang="en-US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실제 </a:t>
            </a:r>
            <a:r>
              <a:rPr lang="en-US" altLang="ko-KR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U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SE</a:t>
            </a:r>
            <a:r>
              <a:rPr lang="en-US" altLang="ko-KR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 C</a:t>
            </a:r>
            <a:r>
              <a:rPr lang="en-US" altLang="ko-KR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ASE</a:t>
            </a:r>
          </a:p>
          <a:p>
            <a:endParaRPr lang="en-US" altLang="ko-KR" sz="8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  <a:p>
            <a:pPr marL="800100" lvl="1" indent="-342900">
              <a:buFontTx/>
              <a:buChar char="-"/>
            </a:pP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스마트 쓰레기 수거관리 서비스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고양시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)</a:t>
            </a:r>
          </a:p>
          <a:p>
            <a:pPr marL="342900" indent="-342900">
              <a:buFontTx/>
              <a:buChar char="-"/>
            </a:pPr>
            <a:endParaRPr lang="en-US" altLang="ko-KR" sz="25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  <a:p>
            <a:r>
              <a:rPr lang="en-US" altLang="ko-KR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2  </a:t>
            </a:r>
            <a:r>
              <a:rPr lang="ko-KR" altLang="en-US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본인 </a:t>
            </a:r>
            <a:r>
              <a:rPr lang="en-US" altLang="ko-KR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I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DEA</a:t>
            </a:r>
            <a:r>
              <a:rPr lang="en-US" altLang="ko-KR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/P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ROPOSAL</a:t>
            </a:r>
          </a:p>
          <a:p>
            <a:endParaRPr lang="en-US" altLang="ko-KR" sz="8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  <a:p>
            <a:pPr marL="800100" lvl="1" indent="-342900">
              <a:buFontTx/>
              <a:buChar char="-"/>
            </a:pP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스마트 우산 대여 시스템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230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>
            <a:cxnSpLocks/>
            <a:stCxn id="5" idx="3"/>
          </p:cNvCxnSpPr>
          <p:nvPr/>
        </p:nvCxnSpPr>
        <p:spPr>
          <a:xfrm>
            <a:off x="1803828" y="411509"/>
            <a:ext cx="6944636" cy="1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85782" y="288398"/>
            <a:ext cx="1618046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506BC8-E2D6-4689-8DF0-8F231E95A65F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3D34DD-0615-4F96-8BF9-F3ABB4FFBBB1}"/>
              </a:ext>
            </a:extLst>
          </p:cNvPr>
          <p:cNvSpPr txBox="1"/>
          <p:nvPr/>
        </p:nvSpPr>
        <p:spPr>
          <a:xfrm>
            <a:off x="323528" y="288397"/>
            <a:ext cx="1618046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Smart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City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IoT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 사례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B7BCB0-7DE1-460C-9CD9-3DAFCB87AE9B}"/>
              </a:ext>
            </a:extLst>
          </p:cNvPr>
          <p:cNvSpPr txBox="1"/>
          <p:nvPr/>
        </p:nvSpPr>
        <p:spPr>
          <a:xfrm>
            <a:off x="827584" y="1806154"/>
            <a:ext cx="7704856" cy="140807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4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실제 </a:t>
            </a:r>
            <a:r>
              <a:rPr lang="en-US" altLang="ko-KR" sz="4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Use Case</a:t>
            </a:r>
          </a:p>
          <a:p>
            <a:pPr marL="742950" indent="-742950">
              <a:buAutoNum type="arabicPeriod"/>
            </a:pPr>
            <a:endParaRPr lang="en-US" altLang="ko-KR" sz="1050" spc="-150" dirty="0">
              <a:solidFill>
                <a:schemeClr val="tx1">
                  <a:lumMod val="75000"/>
                  <a:lumOff val="25000"/>
                </a:schemeClr>
              </a:solidFill>
              <a:latin typeface="아리따-돋움4.0(OTF)-Bold" panose="02020603020101020101" pitchFamily="18" charset="-127"/>
              <a:ea typeface="아리따-돋움4.0(OTF)-Bold" panose="02020603020101020101" pitchFamily="18" charset="-127"/>
            </a:endParaRPr>
          </a:p>
          <a:p>
            <a:r>
              <a:rPr lang="en-US" altLang="ko-KR" sz="3500" spc="-150" dirty="0">
                <a:solidFill>
                  <a:schemeClr val="bg1">
                    <a:lumMod val="50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              </a:t>
            </a:r>
            <a:r>
              <a:rPr lang="ko-KR" altLang="en-US" sz="3500" spc="-150" dirty="0">
                <a:solidFill>
                  <a:schemeClr val="bg1">
                    <a:lumMod val="50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스마트 쓰레기 수거관리 서비스</a:t>
            </a:r>
          </a:p>
        </p:txBody>
      </p:sp>
    </p:spTree>
    <p:extLst>
      <p:ext uri="{BB962C8B-B14F-4D97-AF65-F5344CB8AC3E}">
        <p14:creationId xmlns:p14="http://schemas.microsoft.com/office/powerpoint/2010/main" val="3629656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1584176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문 제 점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pic>
        <p:nvPicPr>
          <p:cNvPr id="5" name="그림 4" descr="컵, 쥐고있는, 하얀색, 머그이(가) 표시된 사진&#10;&#10;자동 생성된 설명">
            <a:extLst>
              <a:ext uri="{FF2B5EF4-FFF2-40B4-BE49-F238E27FC236}">
                <a16:creationId xmlns:a16="http://schemas.microsoft.com/office/drawing/2014/main" id="{E10B724F-6C39-4F77-8C6C-6B97B90964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38" y="2813049"/>
            <a:ext cx="2820547" cy="1584789"/>
          </a:xfrm>
          <a:prstGeom prst="rect">
            <a:avLst/>
          </a:prstGeom>
        </p:spPr>
      </p:pic>
      <p:pic>
        <p:nvPicPr>
          <p:cNvPr id="3" name="그림 2" descr="냉장고, 기기, 실내, 병이(가) 표시된 사진&#10;&#10;자동 생성된 설명">
            <a:extLst>
              <a:ext uri="{FF2B5EF4-FFF2-40B4-BE49-F238E27FC236}">
                <a16:creationId xmlns:a16="http://schemas.microsoft.com/office/drawing/2014/main" id="{73AD9E8C-9C93-4927-B699-71CD7A4251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536" y="1069406"/>
            <a:ext cx="2402946" cy="2419330"/>
          </a:xfrm>
          <a:prstGeom prst="rect">
            <a:avLst/>
          </a:prstGeom>
        </p:spPr>
      </p:pic>
      <p:pic>
        <p:nvPicPr>
          <p:cNvPr id="9" name="그림 8" descr="병이(가) 표시된 사진&#10;&#10;자동 생성된 설명">
            <a:extLst>
              <a:ext uri="{FF2B5EF4-FFF2-40B4-BE49-F238E27FC236}">
                <a16:creationId xmlns:a16="http://schemas.microsoft.com/office/drawing/2014/main" id="{26E83AB2-E959-42AD-9398-09F50F1528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992" y="1131590"/>
            <a:ext cx="2957314" cy="19695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372AEAD-594E-4B8F-843D-0515AE15C239}"/>
              </a:ext>
            </a:extLst>
          </p:cNvPr>
          <p:cNvSpPr txBox="1"/>
          <p:nvPr/>
        </p:nvSpPr>
        <p:spPr>
          <a:xfrm>
            <a:off x="4608004" y="3822888"/>
            <a:ext cx="330738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 </a:t>
            </a:r>
            <a:r>
              <a:rPr lang="ko-KR" altLang="en-US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압축되지 않은 쓰레기</a:t>
            </a:r>
            <a:endParaRPr lang="en-US" altLang="ko-KR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D81526-3918-44A9-8E2E-6547D5E9FA5D}"/>
              </a:ext>
            </a:extLst>
          </p:cNvPr>
          <p:cNvSpPr txBox="1"/>
          <p:nvPr/>
        </p:nvSpPr>
        <p:spPr>
          <a:xfrm>
            <a:off x="299036" y="4772340"/>
            <a:ext cx="22268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</a:rPr>
              <a:t>사진 출처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–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6"/>
              </a:rPr>
              <a:t>종이컵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7"/>
              </a:rPr>
              <a:t>플라스틱컵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8"/>
              </a:rPr>
              <a:t>페트병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11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1584176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문 제 점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pic>
        <p:nvPicPr>
          <p:cNvPr id="4" name="그림 3" descr="앉아있는, 테이블, 남자, 하얀색이(가) 표시된 사진&#10;&#10;자동 생성된 설명">
            <a:extLst>
              <a:ext uri="{FF2B5EF4-FFF2-40B4-BE49-F238E27FC236}">
                <a16:creationId xmlns:a16="http://schemas.microsoft.com/office/drawing/2014/main" id="{61CB0F5F-9C04-406B-BBC4-E7F70960C5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7" t="22548" r="13038" b="5709"/>
          <a:stretch/>
        </p:blipFill>
        <p:spPr>
          <a:xfrm>
            <a:off x="2249743" y="1131590"/>
            <a:ext cx="4104454" cy="27774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EDD1B6C-016F-4052-921F-6F1C9E9E4269}"/>
              </a:ext>
            </a:extLst>
          </p:cNvPr>
          <p:cNvSpPr txBox="1"/>
          <p:nvPr/>
        </p:nvSpPr>
        <p:spPr>
          <a:xfrm>
            <a:off x="3131840" y="4061415"/>
            <a:ext cx="23402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 </a:t>
            </a:r>
            <a:r>
              <a:rPr lang="ko-KR" altLang="en-US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쓰레기통 범람</a:t>
            </a:r>
            <a:endParaRPr lang="en-US" altLang="ko-KR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8A9C54-2055-467F-BE5E-87F725F29815}"/>
              </a:ext>
            </a:extLst>
          </p:cNvPr>
          <p:cNvSpPr txBox="1"/>
          <p:nvPr/>
        </p:nvSpPr>
        <p:spPr>
          <a:xfrm>
            <a:off x="299036" y="4772340"/>
            <a:ext cx="22268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</a:rPr>
              <a:t>사진 출처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–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4"/>
              </a:rPr>
              <a:t>쓰레기통 범람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211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2520280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솔 루 션 </a:t>
            </a:r>
            <a:r>
              <a:rPr lang="en-US" altLang="ko-KR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&amp; </a:t>
            </a:r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기 술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pic>
        <p:nvPicPr>
          <p:cNvPr id="3" name="그림 2" descr="사람, 실외, 건물, 음식이(가) 표시된 사진&#10;&#10;자동 생성된 설명">
            <a:extLst>
              <a:ext uri="{FF2B5EF4-FFF2-40B4-BE49-F238E27FC236}">
                <a16:creationId xmlns:a16="http://schemas.microsoft.com/office/drawing/2014/main" id="{157FB117-3CF3-4CB8-99BE-25EC7E17DB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85" y="1725964"/>
            <a:ext cx="4125613" cy="27590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27771D-EBC5-48E1-AA16-18F76D4DDF2A}"/>
              </a:ext>
            </a:extLst>
          </p:cNvPr>
          <p:cNvSpPr txBox="1"/>
          <p:nvPr/>
        </p:nvSpPr>
        <p:spPr>
          <a:xfrm>
            <a:off x="915903" y="1104895"/>
            <a:ext cx="33843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 </a:t>
            </a:r>
            <a:r>
              <a:rPr lang="ko-KR" altLang="en-US" sz="25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태양광 압축 쓰레기통</a:t>
            </a:r>
            <a:endParaRPr lang="en-US" altLang="ko-KR" sz="25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9B7897-F215-4E0C-8F6D-C4B17B2FB099}"/>
              </a:ext>
            </a:extLst>
          </p:cNvPr>
          <p:cNvSpPr txBox="1"/>
          <p:nvPr/>
        </p:nvSpPr>
        <p:spPr>
          <a:xfrm>
            <a:off x="5208706" y="1899370"/>
            <a:ext cx="3384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1.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쓰레기통 상단에 압축기를 설치하고 태양광으로 충전</a:t>
            </a:r>
            <a:endParaRPr lang="en-US" altLang="ko-KR" sz="20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577D12-5702-4E7B-B5E8-D766606CA690}"/>
              </a:ext>
            </a:extLst>
          </p:cNvPr>
          <p:cNvSpPr txBox="1"/>
          <p:nvPr/>
        </p:nvSpPr>
        <p:spPr>
          <a:xfrm>
            <a:off x="5208706" y="2938851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2.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적외선으로 적재량 감지</a:t>
            </a:r>
            <a:endParaRPr lang="en-US" altLang="ko-KR" sz="20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B5A618-FAC3-4402-94D7-630F20C76990}"/>
              </a:ext>
            </a:extLst>
          </p:cNvPr>
          <p:cNvSpPr txBox="1"/>
          <p:nvPr/>
        </p:nvSpPr>
        <p:spPr>
          <a:xfrm>
            <a:off x="5208706" y="3670160"/>
            <a:ext cx="3384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3.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관제 센터에서 관리 및 </a:t>
            </a:r>
            <a:endParaRPr lang="en-US" altLang="ko-KR" sz="20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  <a:p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환경 미화원에게 </a:t>
            </a:r>
            <a:r>
              <a:rPr lang="en-US" altLang="ko-KR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SMS </a:t>
            </a:r>
            <a:r>
              <a:rPr lang="ko-KR" altLang="en-US" sz="2000" dirty="0">
                <a:latin typeface="THE정고딕140" panose="02020603020101020101" pitchFamily="18" charset="-127"/>
                <a:ea typeface="THE정고딕140" panose="02020603020101020101" pitchFamily="18" charset="-127"/>
              </a:rPr>
              <a:t>알림</a:t>
            </a:r>
            <a:endParaRPr lang="en-US" altLang="ko-KR" sz="1400" dirty="0"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739484-7E8B-46B6-BF80-26D654790753}"/>
              </a:ext>
            </a:extLst>
          </p:cNvPr>
          <p:cNvSpPr txBox="1"/>
          <p:nvPr/>
        </p:nvSpPr>
        <p:spPr>
          <a:xfrm>
            <a:off x="299036" y="4772340"/>
            <a:ext cx="19848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</a:rPr>
              <a:t>사진 출처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–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4"/>
              </a:rPr>
              <a:t>태양광 압축 쓰레기통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002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1584176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구 성 도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8971674-7CF4-43BE-A617-A2754C28BEB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900669"/>
            <a:ext cx="5636403" cy="37742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6806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>
            <a:cxnSpLocks/>
            <a:stCxn id="5" idx="3"/>
          </p:cNvCxnSpPr>
          <p:nvPr/>
        </p:nvCxnSpPr>
        <p:spPr>
          <a:xfrm>
            <a:off x="1803828" y="411509"/>
            <a:ext cx="6944636" cy="1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85782" y="288398"/>
            <a:ext cx="1618046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506BC8-E2D6-4689-8DF0-8F231E95A65F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3D34DD-0615-4F96-8BF9-F3ABB4FFBBB1}"/>
              </a:ext>
            </a:extLst>
          </p:cNvPr>
          <p:cNvSpPr txBox="1"/>
          <p:nvPr/>
        </p:nvSpPr>
        <p:spPr>
          <a:xfrm>
            <a:off x="323528" y="288397"/>
            <a:ext cx="1618046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Smart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City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IoT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 사례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B7BCB0-7DE1-460C-9CD9-3DAFCB87AE9B}"/>
              </a:ext>
            </a:extLst>
          </p:cNvPr>
          <p:cNvSpPr txBox="1"/>
          <p:nvPr/>
        </p:nvSpPr>
        <p:spPr>
          <a:xfrm>
            <a:off x="827584" y="1806154"/>
            <a:ext cx="7704856" cy="140807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742950" indent="-742950">
              <a:buAutoNum type="arabicPeriod" startAt="2"/>
            </a:pPr>
            <a:r>
              <a:rPr lang="ko-KR" altLang="en-US" sz="4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본인 </a:t>
            </a:r>
            <a:r>
              <a:rPr lang="en-US" altLang="ko-KR" sz="4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Idea/Proposal</a:t>
            </a:r>
          </a:p>
          <a:p>
            <a:pPr marL="228600" indent="-228600">
              <a:buAutoNum type="arabicPeriod" startAt="2"/>
            </a:pPr>
            <a:endParaRPr lang="en-US" altLang="ko-KR" sz="1050" spc="-150" dirty="0">
              <a:solidFill>
                <a:schemeClr val="tx1">
                  <a:lumMod val="75000"/>
                  <a:lumOff val="25000"/>
                </a:schemeClr>
              </a:solidFill>
              <a:latin typeface="아리따-돋움4.0(OTF)-Bold" panose="02020603020101020101" pitchFamily="18" charset="-127"/>
              <a:ea typeface="아리따-돋움4.0(OTF)-Bold" panose="02020603020101020101" pitchFamily="18" charset="-127"/>
            </a:endParaRPr>
          </a:p>
          <a:p>
            <a:r>
              <a:rPr lang="en-US" altLang="ko-KR" sz="3500" spc="-150" dirty="0">
                <a:solidFill>
                  <a:schemeClr val="bg1">
                    <a:lumMod val="50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                         </a:t>
            </a:r>
            <a:r>
              <a:rPr lang="ko-KR" altLang="en-US" sz="3500" spc="-150" dirty="0">
                <a:solidFill>
                  <a:schemeClr val="bg1">
                    <a:lumMod val="50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스마트 우산 대여 시스템</a:t>
            </a:r>
          </a:p>
        </p:txBody>
      </p:sp>
    </p:spTree>
    <p:extLst>
      <p:ext uri="{BB962C8B-B14F-4D97-AF65-F5344CB8AC3E}">
        <p14:creationId xmlns:p14="http://schemas.microsoft.com/office/powerpoint/2010/main" val="2906595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95536" y="228005"/>
            <a:ext cx="1584176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문 제 점</a:t>
            </a: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323528" y="843558"/>
            <a:ext cx="8568952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5D77F85-2051-43E1-A849-B846DCA003FB}"/>
              </a:ext>
            </a:extLst>
          </p:cNvPr>
          <p:cNvCxnSpPr>
            <a:cxnSpLocks/>
          </p:cNvCxnSpPr>
          <p:nvPr/>
        </p:nvCxnSpPr>
        <p:spPr>
          <a:xfrm>
            <a:off x="323528" y="4731990"/>
            <a:ext cx="756084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8EDA26A-1A1A-4D2E-B1F5-E911DE9F11E6}"/>
              </a:ext>
            </a:extLst>
          </p:cNvPr>
          <p:cNvSpPr txBox="1"/>
          <p:nvPr/>
        </p:nvSpPr>
        <p:spPr>
          <a:xfrm>
            <a:off x="7884368" y="4608879"/>
            <a:ext cx="1080120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임베디드시스템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E7A26-B7EC-4B0E-A3E7-5F35F90DDF69}"/>
              </a:ext>
            </a:extLst>
          </p:cNvPr>
          <p:cNvSpPr txBox="1"/>
          <p:nvPr/>
        </p:nvSpPr>
        <p:spPr>
          <a:xfrm>
            <a:off x="299036" y="4772340"/>
            <a:ext cx="22268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</a:rPr>
              <a:t>사진 출처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–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버스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hlinkClick r:id="rId4"/>
              </a:rPr>
              <a:t>지하철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그림 3" descr="의자, 앉아있는, 작은, 침대이(가) 표시된 사진&#10;&#10;자동 생성된 설명">
            <a:extLst>
              <a:ext uri="{FF2B5EF4-FFF2-40B4-BE49-F238E27FC236}">
                <a16:creationId xmlns:a16="http://schemas.microsoft.com/office/drawing/2014/main" id="{43FFE2DB-FBBE-45B0-81F5-3B8590C654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278549"/>
            <a:ext cx="3466561" cy="1941274"/>
          </a:xfrm>
          <a:prstGeom prst="rect">
            <a:avLst/>
          </a:prstGeom>
        </p:spPr>
      </p:pic>
      <p:pic>
        <p:nvPicPr>
          <p:cNvPr id="17" name="그림 16" descr="사람, 사람들, 건물, 그룹이(가) 표시된 사진&#10;&#10;자동 생성된 설명">
            <a:extLst>
              <a:ext uri="{FF2B5EF4-FFF2-40B4-BE49-F238E27FC236}">
                <a16:creationId xmlns:a16="http://schemas.microsoft.com/office/drawing/2014/main" id="{47AB3E57-7594-4AC0-B1CE-E449740270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794152"/>
            <a:ext cx="3969499" cy="246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071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427</Words>
  <Application>Microsoft Office PowerPoint</Application>
  <PresentationFormat>화면 슬라이드 쇼(16:9)</PresentationFormat>
  <Paragraphs>92</Paragraphs>
  <Slides>14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THE정고딕140</vt:lpstr>
      <vt:lpstr>아리따-돋움4.0(OTF)-Bold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유석환</cp:lastModifiedBy>
  <cp:revision>99</cp:revision>
  <dcterms:created xsi:type="dcterms:W3CDTF">2006-10-05T04:04:58Z</dcterms:created>
  <dcterms:modified xsi:type="dcterms:W3CDTF">2019-11-11T13:25:11Z</dcterms:modified>
</cp:coreProperties>
</file>

<file path=docProps/thumbnail.jpeg>
</file>